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7" r:id="rId2"/>
    <p:sldId id="329" r:id="rId3"/>
    <p:sldId id="260" r:id="rId4"/>
    <p:sldId id="261" r:id="rId5"/>
    <p:sldId id="262" r:id="rId6"/>
    <p:sldId id="297" r:id="rId7"/>
    <p:sldId id="263" r:id="rId8"/>
    <p:sldId id="266" r:id="rId9"/>
    <p:sldId id="284" r:id="rId10"/>
    <p:sldId id="318" r:id="rId11"/>
    <p:sldId id="267" r:id="rId12"/>
    <p:sldId id="331" r:id="rId13"/>
    <p:sldId id="332" r:id="rId14"/>
    <p:sldId id="406" r:id="rId15"/>
    <p:sldId id="333" r:id="rId16"/>
    <p:sldId id="334" r:id="rId17"/>
    <p:sldId id="272" r:id="rId18"/>
    <p:sldId id="335" r:id="rId19"/>
    <p:sldId id="336" r:id="rId20"/>
    <p:sldId id="374" r:id="rId21"/>
    <p:sldId id="378" r:id="rId22"/>
    <p:sldId id="379" r:id="rId23"/>
    <p:sldId id="380" r:id="rId24"/>
    <p:sldId id="381" r:id="rId25"/>
    <p:sldId id="382" r:id="rId26"/>
    <p:sldId id="383" r:id="rId27"/>
    <p:sldId id="384" r:id="rId28"/>
    <p:sldId id="385" r:id="rId29"/>
    <p:sldId id="386" r:id="rId30"/>
    <p:sldId id="387" r:id="rId31"/>
    <p:sldId id="388" r:id="rId32"/>
    <p:sldId id="389" r:id="rId33"/>
    <p:sldId id="390" r:id="rId34"/>
    <p:sldId id="391" r:id="rId35"/>
    <p:sldId id="392" r:id="rId36"/>
    <p:sldId id="393" r:id="rId37"/>
    <p:sldId id="394" r:id="rId38"/>
    <p:sldId id="405" r:id="rId39"/>
    <p:sldId id="395" r:id="rId40"/>
    <p:sldId id="396" r:id="rId41"/>
    <p:sldId id="397" r:id="rId42"/>
    <p:sldId id="398" r:id="rId43"/>
    <p:sldId id="399" r:id="rId44"/>
    <p:sldId id="400" r:id="rId45"/>
    <p:sldId id="373" r:id="rId46"/>
    <p:sldId id="319" r:id="rId47"/>
    <p:sldId id="264" r:id="rId48"/>
    <p:sldId id="295" r:id="rId49"/>
    <p:sldId id="328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24" autoAdjust="0"/>
    <p:restoredTop sz="99492" autoAdjust="0"/>
  </p:normalViewPr>
  <p:slideViewPr>
    <p:cSldViewPr>
      <p:cViewPr>
        <p:scale>
          <a:sx n="66" d="100"/>
          <a:sy n="66" d="100"/>
        </p:scale>
        <p:origin x="-734" y="22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311FF-F303-4054-8E0C-11BF4AC5785F}" type="datetimeFigureOut">
              <a:rPr lang="ru-RU" smtClean="0"/>
              <a:t>26.09.2012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952DD-4F77-4CE8-8712-574F682FD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232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2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12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13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14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15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16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17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18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19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20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3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4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5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45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46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47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48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3C449A-F138-40AB-A358-6CC39C829693}" type="slidenum">
              <a:rPr lang="ru-RU" smtClean="0"/>
              <a:pPr>
                <a:defRPr/>
              </a:pPr>
              <a:t>49</a:t>
            </a:fld>
            <a:endParaRPr lang="ru-RU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7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8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9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10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11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26.09.2012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709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26.09.2012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856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26.09.2012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67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26.09.2012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205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26.09.2012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93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26.09.2012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274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26.09.2012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278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26.09.2012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833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26.09.2012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09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26.09.2012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02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26.09.2012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23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B9965-0652-4E0C-AD27-5DBA3E768E64}" type="datetimeFigureOut">
              <a:rPr lang="ru-RU" smtClean="0"/>
              <a:t>26.09.2012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11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8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11431" y="2348880"/>
            <a:ext cx="9155431" cy="2160240"/>
          </a:xfrm>
          <a:prstGeom prst="rect">
            <a:avLst/>
          </a:prstGeom>
          <a:solidFill>
            <a:srgbClr val="32609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735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188" y="2705725"/>
            <a:ext cx="83421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400" dirty="0">
                <a:solidFill>
                  <a:schemeClr val="bg1"/>
                </a:solidFill>
                <a:latin typeface="+mj-lt"/>
              </a:rPr>
              <a:t>«Битрикс24»:</a:t>
            </a:r>
            <a:br>
              <a:rPr lang="ru-RU" sz="4400" dirty="0">
                <a:solidFill>
                  <a:schemeClr val="bg1"/>
                </a:solidFill>
                <a:latin typeface="+mj-lt"/>
              </a:rPr>
            </a:br>
            <a:r>
              <a:rPr lang="ru-RU" sz="4400" dirty="0">
                <a:solidFill>
                  <a:schemeClr val="bg1"/>
                </a:solidFill>
                <a:latin typeface="+mj-lt"/>
              </a:rPr>
              <a:t>Социальный </a:t>
            </a:r>
            <a:r>
              <a:rPr lang="ru-RU" sz="4400" dirty="0" err="1">
                <a:solidFill>
                  <a:schemeClr val="bg1"/>
                </a:solidFill>
                <a:latin typeface="+mj-lt"/>
              </a:rPr>
              <a:t>интранет</a:t>
            </a:r>
            <a:r>
              <a:rPr lang="ru-RU" sz="4400" dirty="0">
                <a:solidFill>
                  <a:schemeClr val="bg1"/>
                </a:solidFill>
                <a:latin typeface="+mj-lt"/>
              </a:rPr>
              <a:t> в облаке</a:t>
            </a:r>
            <a:endParaRPr lang="ru-RU" sz="4400" dirty="0"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906215" y="5097059"/>
            <a:ext cx="565212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/>
              <a:t>Донченко Денис</a:t>
            </a:r>
            <a:endParaRPr lang="ru-RU" sz="2400" b="0" dirty="0" smtClean="0"/>
          </a:p>
          <a:p>
            <a:pPr algn="r"/>
            <a:r>
              <a:rPr lang="ru-RU" sz="2400" b="0" dirty="0" smtClean="0"/>
              <a:t>компания «1С-Битрикс»</a:t>
            </a:r>
            <a:endParaRPr lang="en-US" sz="2000" b="0" dirty="0" smtClean="0"/>
          </a:p>
        </p:txBody>
      </p:sp>
    </p:spTree>
    <p:extLst>
      <p:ext uri="{BB962C8B-B14F-4D97-AF65-F5344CB8AC3E}">
        <p14:creationId xmlns:p14="http://schemas.microsoft.com/office/powerpoint/2010/main" val="18134247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384"/>
            <a:ext cx="9144000" cy="665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21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16632"/>
            <a:ext cx="5904656" cy="872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Создайте свой «Битрикс24</a:t>
            </a:r>
            <a:r>
              <a:rPr lang="ru-RU" sz="3000" b="1" dirty="0" smtClean="0"/>
              <a:t>»</a:t>
            </a:r>
          </a:p>
          <a:p>
            <a:pPr algn="l"/>
            <a:r>
              <a:rPr lang="ru-RU" sz="3000" b="1" dirty="0" smtClean="0"/>
              <a:t>за </a:t>
            </a:r>
            <a:r>
              <a:rPr lang="ru-RU" sz="3000" b="1" dirty="0"/>
              <a:t>несколько минут</a:t>
            </a:r>
            <a:r>
              <a:rPr lang="ru-RU" sz="3000" b="1" dirty="0" smtClean="0"/>
              <a:t>!</a:t>
            </a:r>
            <a:endParaRPr lang="en-US" sz="3000" b="1" dirty="0">
              <a:latin typeface="Verdana" pitchFamily="34" charset="0"/>
            </a:endParaRP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1628800"/>
            <a:ext cx="518457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/>
              <a:t>Это быстро</a:t>
            </a:r>
            <a:r>
              <a:rPr lang="en-US" sz="2800" b="1" dirty="0" smtClean="0"/>
              <a:t>!</a:t>
            </a:r>
            <a:r>
              <a:rPr lang="ru-RU" sz="2800" dirty="0" smtClean="0"/>
              <a:t>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800" dirty="0" smtClean="0"/>
              <a:t>Не нужно устанавливать ПО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800" dirty="0"/>
              <a:t>Н</a:t>
            </a:r>
            <a:r>
              <a:rPr lang="ru-RU" sz="2800" dirty="0" smtClean="0"/>
              <a:t>е нужно внедрять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800" dirty="0" smtClean="0"/>
              <a:t>Не нужно учиться 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800" dirty="0" smtClean="0"/>
              <a:t>Можно начать </a:t>
            </a:r>
            <a:r>
              <a:rPr lang="ru-RU" sz="2800" dirty="0"/>
              <a:t>с </a:t>
            </a:r>
            <a:r>
              <a:rPr lang="ru-RU" sz="2800" dirty="0" smtClean="0"/>
              <a:t>бесплатного тарифа</a:t>
            </a:r>
            <a:endParaRPr lang="ru-RU" sz="2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/>
              <a:t>Достаточно любого браузера.</a:t>
            </a:r>
          </a:p>
        </p:txBody>
      </p:sp>
      <p:pic>
        <p:nvPicPr>
          <p:cNvPr id="8" name="Изображение 2" descr="reg2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5" r="26819"/>
          <a:stretch/>
        </p:blipFill>
        <p:spPr>
          <a:xfrm>
            <a:off x="5735223" y="1772816"/>
            <a:ext cx="3229265" cy="3888432"/>
          </a:xfrm>
          <a:prstGeom prst="roundRect">
            <a:avLst>
              <a:gd name="adj" fmla="val 382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3000" endPos="11000" dist="381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08536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6" r="7632"/>
          <a:stretch/>
        </p:blipFill>
        <p:spPr bwMode="auto">
          <a:xfrm>
            <a:off x="4464555" y="-7742"/>
            <a:ext cx="4692274" cy="687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374" y="1028068"/>
            <a:ext cx="3930944" cy="5509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200" dirty="0" smtClean="0"/>
              <a:t>Все </a:t>
            </a:r>
            <a:r>
              <a:rPr lang="ru-RU" sz="2200" dirty="0"/>
              <a:t>данные </a:t>
            </a:r>
            <a:r>
              <a:rPr lang="ru-RU" sz="2200" dirty="0" smtClean="0"/>
              <a:t>хранятся </a:t>
            </a:r>
            <a:r>
              <a:rPr lang="ru-RU" sz="2200" dirty="0"/>
              <a:t>в </a:t>
            </a:r>
            <a:r>
              <a:rPr lang="ru-RU" sz="2200" dirty="0" smtClean="0"/>
              <a:t>нескольких </a:t>
            </a:r>
            <a:r>
              <a:rPr lang="ru-RU" sz="2200" dirty="0" err="1"/>
              <a:t>датацентрах</a:t>
            </a:r>
            <a:r>
              <a:rPr lang="ru-RU" sz="2200" dirty="0"/>
              <a:t> в «облаке» </a:t>
            </a:r>
            <a:r>
              <a:rPr lang="ru-RU" sz="2200" dirty="0" err="1" smtClean="0"/>
              <a:t>Amazon</a:t>
            </a:r>
            <a:r>
              <a:rPr lang="ru-RU" sz="2200" dirty="0" smtClean="0"/>
              <a:t>, </a:t>
            </a:r>
            <a:r>
              <a:rPr lang="ru-RU" sz="2200" dirty="0"/>
              <a:t>что позволяет гарантировать бесперебойную работу сервиса </a:t>
            </a:r>
            <a:r>
              <a:rPr lang="ru-RU" sz="2200" dirty="0" smtClean="0"/>
              <a:t>24/7.</a:t>
            </a:r>
          </a:p>
          <a:p>
            <a:pPr marL="176213" indent="-176213">
              <a:buFont typeface="Arial" pitchFamily="34" charset="0"/>
              <a:buChar char="•"/>
            </a:pPr>
            <a:endParaRPr lang="ru-RU" sz="2200" dirty="0"/>
          </a:p>
          <a:p>
            <a:pPr marL="176213" indent="-176213">
              <a:buFont typeface="Arial" pitchFamily="34" charset="0"/>
              <a:buChar char="•"/>
            </a:pPr>
            <a:r>
              <a:rPr lang="ru-RU" sz="2200" dirty="0" smtClean="0"/>
              <a:t>Нет </a:t>
            </a:r>
            <a:r>
              <a:rPr lang="ru-RU" sz="2200" dirty="0"/>
              <a:t>необходимости что-то дополнительно устанавливать на ваш </a:t>
            </a:r>
            <a:r>
              <a:rPr lang="ru-RU" sz="2200" dirty="0" smtClean="0"/>
              <a:t>компьютер</a:t>
            </a:r>
            <a:r>
              <a:rPr lang="ru-RU" sz="2200" dirty="0"/>
              <a:t>.</a:t>
            </a:r>
            <a:endParaRPr lang="ru-RU" sz="2200" dirty="0" smtClean="0"/>
          </a:p>
          <a:p>
            <a:pPr marL="176213" indent="-176213">
              <a:buFont typeface="Arial" pitchFamily="34" charset="0"/>
              <a:buChar char="•"/>
            </a:pPr>
            <a:endParaRPr lang="ru-RU" sz="2200" dirty="0"/>
          </a:p>
          <a:p>
            <a:pPr marL="176213" indent="-176213">
              <a:buFont typeface="Arial" pitchFamily="34" charset="0"/>
              <a:buChar char="•"/>
            </a:pPr>
            <a:r>
              <a:rPr lang="ru-RU" sz="2200" dirty="0" smtClean="0"/>
              <a:t>Получить  </a:t>
            </a:r>
            <a:r>
              <a:rPr lang="ru-RU" sz="2200" dirty="0"/>
              <a:t>доступ к своим данным и управлять ими вы можете через Интернет, используя обычный браузер.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Почему «облака»?</a:t>
            </a:r>
            <a:endParaRPr lang="ru-RU" sz="3000" dirty="0"/>
          </a:p>
        </p:txBody>
      </p:sp>
      <p:pic>
        <p:nvPicPr>
          <p:cNvPr id="3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54" y="1133513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5735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Ваши данные – в безопасности</a:t>
            </a:r>
            <a:endParaRPr lang="ru-RU" sz="3000" b="1" dirty="0" smtClean="0">
              <a:latin typeface="Verdana" pitchFamily="34" charset="0"/>
            </a:endParaRP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9912" y="1268760"/>
            <a:ext cx="5364088" cy="5139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/>
              <a:t>Шифрование данных (SSL)</a:t>
            </a:r>
          </a:p>
          <a:p>
            <a:pPr marL="176213" indent="-176213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/>
              <a:t>Сетевые экраны / фильтры</a:t>
            </a:r>
          </a:p>
          <a:p>
            <a:pPr marL="176213" indent="-176213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/>
              <a:t>Проактивная защита WAF</a:t>
            </a:r>
          </a:p>
          <a:p>
            <a:pPr marL="176213" indent="-176213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/>
              <a:t>Физическое разделение данных разных клиентов</a:t>
            </a:r>
          </a:p>
          <a:p>
            <a:pPr marL="176213" indent="-176213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/>
              <a:t>Повышенная защита дата-центров (SAS 70 </a:t>
            </a:r>
            <a:r>
              <a:rPr lang="ru-RU" sz="2400" dirty="0" err="1"/>
              <a:t>Type</a:t>
            </a:r>
            <a:r>
              <a:rPr lang="ru-RU" sz="2400" dirty="0"/>
              <a:t> II)</a:t>
            </a:r>
          </a:p>
          <a:p>
            <a:pPr marL="176213" indent="-176213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/>
              <a:t>Разграничение прав доступа пользователей</a:t>
            </a:r>
          </a:p>
          <a:p>
            <a:pPr marL="176213" indent="-176213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/>
              <a:t>Два независимых дата-центра в </a:t>
            </a:r>
            <a:r>
              <a:rPr lang="ru-RU" sz="2400" dirty="0" err="1"/>
              <a:t>Amazon</a:t>
            </a:r>
            <a:endParaRPr lang="ru-RU" sz="2400" dirty="0"/>
          </a:p>
        </p:txBody>
      </p:sp>
      <p:pic>
        <p:nvPicPr>
          <p:cNvPr id="23" name="Изображение 3" descr="promoImg_secure-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4" y="1484784"/>
            <a:ext cx="349522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708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0306354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37"/>
          <a:stretch/>
        </p:blipFill>
        <p:spPr>
          <a:xfrm>
            <a:off x="0" y="0"/>
            <a:ext cx="9156829" cy="6870828"/>
          </a:xfrm>
          <a:prstGeom prst="rect">
            <a:avLst/>
          </a:prstGeom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 bwMode="auto">
          <a:xfrm>
            <a:off x="3957" y="2477516"/>
            <a:ext cx="9140044" cy="2463652"/>
          </a:xfrm>
          <a:prstGeom prst="rect">
            <a:avLst/>
          </a:prstGeom>
          <a:solidFill>
            <a:srgbClr val="FFFFFF">
              <a:alpha val="76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15616" y="2924944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800" dirty="0" smtClean="0"/>
              <a:t>Социальный формат рабочих коммуникаций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4788708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«Живая лента»</a:t>
            </a:r>
            <a:r>
              <a:rPr lang="ru-RU" sz="3000" dirty="0"/>
              <a:t> </a:t>
            </a: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9627" y="1340768"/>
            <a:ext cx="324530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</a:t>
            </a:r>
            <a:r>
              <a:rPr lang="ru-RU" b="1" dirty="0" smtClean="0"/>
              <a:t>озволяет</a:t>
            </a:r>
            <a:r>
              <a:rPr lang="en-US" b="1" dirty="0" smtClean="0"/>
              <a:t>:</a:t>
            </a:r>
            <a:endParaRPr lang="ru-RU" b="1" dirty="0" smtClean="0"/>
          </a:p>
          <a:p>
            <a:endParaRPr lang="en-US" dirty="0" smtClean="0"/>
          </a:p>
          <a:p>
            <a:pPr marL="176213" indent="-176213">
              <a:buFont typeface="Arial" pitchFamily="34" charset="0"/>
              <a:buChar char="•"/>
            </a:pPr>
            <a:r>
              <a:rPr lang="ru-RU" dirty="0" smtClean="0"/>
              <a:t>оперативно </a:t>
            </a:r>
            <a:r>
              <a:rPr lang="ru-RU" dirty="0"/>
              <a:t>информировать сотрудников о происходящем в </a:t>
            </a:r>
            <a:r>
              <a:rPr lang="ru-RU" dirty="0" smtClean="0"/>
              <a:t>компании</a:t>
            </a:r>
            <a:r>
              <a:rPr lang="en-US" dirty="0" smtClean="0"/>
              <a:t>;</a:t>
            </a:r>
          </a:p>
          <a:p>
            <a:endParaRPr lang="en-US" dirty="0" smtClean="0"/>
          </a:p>
          <a:p>
            <a:pPr marL="176213" indent="-176213">
              <a:buFont typeface="Arial" pitchFamily="34" charset="0"/>
              <a:buChar char="•"/>
            </a:pPr>
            <a:r>
              <a:rPr lang="ru-RU" dirty="0" smtClean="0"/>
              <a:t>быстро </a:t>
            </a:r>
            <a:r>
              <a:rPr lang="ru-RU" dirty="0"/>
              <a:t>реагировать на поставленные </a:t>
            </a:r>
            <a:r>
              <a:rPr lang="ru-RU" dirty="0" smtClean="0"/>
              <a:t>задачи</a:t>
            </a:r>
            <a:r>
              <a:rPr lang="en-US" dirty="0" smtClean="0"/>
              <a:t>;</a:t>
            </a:r>
          </a:p>
          <a:p>
            <a:endParaRPr lang="ru-RU" dirty="0" smtClean="0"/>
          </a:p>
          <a:p>
            <a:pPr marL="176213" indent="-176213">
              <a:buFont typeface="Arial" pitchFamily="34" charset="0"/>
              <a:buChar char="•"/>
            </a:pPr>
            <a:r>
              <a:rPr lang="ru-RU" dirty="0" smtClean="0"/>
              <a:t>подключаться </a:t>
            </a:r>
            <a:r>
              <a:rPr lang="ru-RU" dirty="0"/>
              <a:t>к </a:t>
            </a:r>
            <a:r>
              <a:rPr lang="ru-RU" dirty="0" smtClean="0"/>
              <a:t>обсуждениям</a:t>
            </a:r>
            <a:r>
              <a:rPr lang="en-US" dirty="0" smtClean="0"/>
              <a:t>;</a:t>
            </a:r>
          </a:p>
          <a:p>
            <a:endParaRPr lang="ru-RU" dirty="0" smtClean="0"/>
          </a:p>
          <a:p>
            <a:pPr marL="176213" indent="-176213">
              <a:buFont typeface="Arial" pitchFamily="34" charset="0"/>
              <a:buChar char="•"/>
            </a:pPr>
            <a:r>
              <a:rPr lang="ru-RU" dirty="0" smtClean="0"/>
              <a:t>работать </a:t>
            </a:r>
            <a:r>
              <a:rPr lang="ru-RU" dirty="0"/>
              <a:t>с новыми документами. </a:t>
            </a:r>
          </a:p>
        </p:txBody>
      </p:sp>
      <p:pic>
        <p:nvPicPr>
          <p:cNvPr id="4098" name="Picture 2" descr="http://www.bitrix24.ru/images/content/notification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40768"/>
            <a:ext cx="5135563" cy="3413458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2187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«Мне нравится»</a:t>
            </a:r>
            <a:endParaRPr lang="ru-RU" sz="3000" dirty="0"/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7048" y="1286141"/>
            <a:ext cx="36888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000" dirty="0"/>
              <a:t>«Живая лента» интерактивна – можно сразу комментировать сообщения, отмечать сообщения кнопкой «Мне нравится</a:t>
            </a:r>
            <a:r>
              <a:rPr lang="ru-RU" sz="2000" dirty="0" smtClean="0"/>
              <a:t>».</a:t>
            </a:r>
            <a:endParaRPr lang="en-US" sz="2000" dirty="0" smtClean="0"/>
          </a:p>
          <a:p>
            <a:endParaRPr lang="en-US" sz="2000" dirty="0"/>
          </a:p>
          <a:p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7048" y="3414479"/>
            <a:ext cx="36750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000" dirty="0"/>
              <a:t>Отметка «Мне нравится» показывает мнение сотрудников, влияет на рейтинг записи, файла - в результатах поиска эти документы будут показаны первыми. </a:t>
            </a:r>
          </a:p>
        </p:txBody>
      </p:sp>
      <p:pic>
        <p:nvPicPr>
          <p:cNvPr id="9218" name="Picture 2" descr="http://www.bitrix24.ru/images/content/like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615" y="1398365"/>
            <a:ext cx="4616436" cy="3055227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5652120" y="2277906"/>
            <a:ext cx="1388583" cy="648072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2160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ar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857250"/>
            <a:ext cx="91344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36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Веб-</a:t>
            </a:r>
            <a:r>
              <a:rPr lang="ru-RU" sz="3000" b="1" dirty="0" err="1" smtClean="0"/>
              <a:t>мессенджер</a:t>
            </a:r>
            <a:endParaRPr lang="en-US" sz="3000" b="1" dirty="0">
              <a:latin typeface="Verdana" pitchFamily="34" charset="0"/>
            </a:endParaRP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8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www.bitrix24.ru/images/content/messenge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326" y="1400171"/>
            <a:ext cx="4785241" cy="3047649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0092" y="1234251"/>
            <a:ext cx="34412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000" dirty="0" smtClean="0"/>
              <a:t>Вы </a:t>
            </a:r>
            <a:r>
              <a:rPr lang="ru-RU" sz="2000" dirty="0"/>
              <a:t>можете обмениваться сообщениями и файлами прямо через </a:t>
            </a:r>
            <a:r>
              <a:rPr lang="ru-RU" sz="2000" dirty="0" smtClean="0"/>
              <a:t>браузер!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7824" y="2420887"/>
            <a:ext cx="34404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000" dirty="0"/>
              <a:t>Вся переписка с коллегами хранится в истории, при этом нужное сообщение легко найти с помощью встроенного </a:t>
            </a:r>
            <a:r>
              <a:rPr lang="ru-RU" sz="2000" dirty="0" smtClean="0"/>
              <a:t>поиска.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73389" y="4322592"/>
            <a:ext cx="34396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000" dirty="0"/>
              <a:t>Индикатор присутствия покажет, кто из коллег находится в </a:t>
            </a:r>
            <a:r>
              <a:rPr lang="ru-RU" sz="2000" dirty="0" err="1"/>
              <a:t>онлайне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51776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Внутренние сообщения</a:t>
            </a:r>
            <a:endParaRPr lang="en-US" sz="3000" b="1" dirty="0">
              <a:latin typeface="Verdana" pitchFamily="34" charset="0"/>
            </a:endParaRP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54791" y="1234715"/>
            <a:ext cx="34412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000" dirty="0" smtClean="0"/>
              <a:t>Вы </a:t>
            </a:r>
            <a:r>
              <a:rPr lang="ru-RU" sz="2000" dirty="0"/>
              <a:t>можете написать сообщение в один клик, прямо из «Живой ленты»</a:t>
            </a:r>
            <a:r>
              <a:rPr lang="ru-RU" sz="2000" dirty="0" smtClean="0"/>
              <a:t>!</a:t>
            </a:r>
            <a:endParaRPr lang="ru-RU" sz="2000" dirty="0"/>
          </a:p>
        </p:txBody>
      </p:sp>
      <p:pic>
        <p:nvPicPr>
          <p:cNvPr id="13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8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57824" y="2420887"/>
            <a:ext cx="34404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000" dirty="0"/>
              <a:t>В сообщениях предусмотрена адресация лично сотруднику, сразу нескольким сотрудникам, отделу компании или рабочей группе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73389" y="4514316"/>
            <a:ext cx="34396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000" dirty="0"/>
              <a:t>К сообщению можно прикрепить документ, фотографию или видео и обсудить с коллегами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1266" name="Picture 2" descr="http://www.bitrix24.ru/images/content/microblo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129" y="1395549"/>
            <a:ext cx="4932041" cy="2885412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3176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9716385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0"/>
          <a:stretch/>
        </p:blipFill>
        <p:spPr>
          <a:xfrm>
            <a:off x="0" y="0"/>
            <a:ext cx="9144000" cy="6870828"/>
          </a:xfrm>
          <a:prstGeom prst="rect">
            <a:avLst/>
          </a:prstGeom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 bwMode="auto">
          <a:xfrm>
            <a:off x="3957" y="2333500"/>
            <a:ext cx="9140044" cy="2463652"/>
          </a:xfrm>
          <a:prstGeom prst="rect">
            <a:avLst/>
          </a:prstGeom>
          <a:solidFill>
            <a:srgbClr val="FFFFFF">
              <a:alpha val="93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15616" y="2804735"/>
            <a:ext cx="7632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dirty="0" smtClean="0"/>
              <a:t>То, </a:t>
            </a:r>
            <a:r>
              <a:rPr lang="ru-RU" sz="4000" dirty="0"/>
              <a:t>что происходит за пределами </a:t>
            </a:r>
            <a:r>
              <a:rPr lang="ru-RU" sz="4000" dirty="0" smtClean="0"/>
              <a:t>компании, </a:t>
            </a:r>
            <a:r>
              <a:rPr lang="ru-RU" sz="4000" dirty="0"/>
              <a:t>уже изменило </a:t>
            </a:r>
            <a:r>
              <a:rPr lang="ru-RU" sz="4000" dirty="0" smtClean="0"/>
              <a:t>людей.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3038761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857250"/>
            <a:ext cx="91344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78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308" y="1362942"/>
            <a:ext cx="2529092" cy="4241663"/>
          </a:xfrm>
          <a:prstGeom prst="rect">
            <a:avLst/>
          </a:prstGeom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Мобильное приложение</a:t>
            </a:r>
            <a:endParaRPr lang="en-US" sz="3600" b="0" dirty="0" smtClean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307" y="1371600"/>
            <a:ext cx="2464751" cy="4128561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3620" y="1147557"/>
            <a:ext cx="3177681" cy="532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3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450" y="220663"/>
            <a:ext cx="5802313" cy="81756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3200" b="1" dirty="0" smtClean="0"/>
              <a:t>Мгновенный </a:t>
            </a:r>
            <a:r>
              <a:rPr lang="ru-RU" sz="3200" b="1" dirty="0" err="1" smtClean="0"/>
              <a:t>мессенджер</a:t>
            </a:r>
            <a:endParaRPr lang="en-US" sz="3200" b="1" dirty="0">
              <a:latin typeface="Verdana" charset="0"/>
            </a:endParaRPr>
          </a:p>
        </p:txBody>
      </p:sp>
      <p:pic>
        <p:nvPicPr>
          <p:cNvPr id="3379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одержимое 3"/>
          <p:cNvSpPr>
            <a:spLocks noGrp="1"/>
          </p:cNvSpPr>
          <p:nvPr>
            <p:ph idx="1"/>
          </p:nvPr>
        </p:nvSpPr>
        <p:spPr>
          <a:xfrm>
            <a:off x="323528" y="1484784"/>
            <a:ext cx="5334000" cy="1524000"/>
          </a:xfrm>
        </p:spPr>
        <p:txBody>
          <a:bodyPr>
            <a:noAutofit/>
          </a:bodyPr>
          <a:lstStyle/>
          <a:p>
            <a:pPr marL="0" indent="0">
              <a:buSzPct val="60000"/>
              <a:buNone/>
            </a:pPr>
            <a:r>
              <a:rPr lang="ru-RU" dirty="0">
                <a:latin typeface="Calibri"/>
                <a:cs typeface="Calibri"/>
              </a:rPr>
              <a:t>М</a:t>
            </a:r>
            <a:r>
              <a:rPr lang="ru-RU" dirty="0" smtClean="0">
                <a:latin typeface="Calibri"/>
                <a:cs typeface="Calibri"/>
              </a:rPr>
              <a:t>гновенный </a:t>
            </a:r>
            <a:r>
              <a:rPr lang="ru-RU" dirty="0">
                <a:latin typeface="Calibri"/>
                <a:cs typeface="Calibri"/>
              </a:rPr>
              <a:t>корпоративный </a:t>
            </a:r>
            <a:r>
              <a:rPr lang="ru-RU" dirty="0" err="1" smtClean="0">
                <a:latin typeface="Calibri"/>
                <a:cs typeface="Calibri"/>
              </a:rPr>
              <a:t>мессенджер</a:t>
            </a:r>
            <a:r>
              <a:rPr lang="ru-RU" dirty="0">
                <a:latin typeface="Calibri"/>
                <a:cs typeface="Calibri"/>
              </a:rPr>
              <a:t> </a:t>
            </a:r>
            <a:endParaRPr lang="ru-RU" dirty="0" smtClean="0">
              <a:latin typeface="Calibri"/>
              <a:cs typeface="Calibri"/>
            </a:endParaRPr>
          </a:p>
          <a:p>
            <a:pPr>
              <a:spcAft>
                <a:spcPts val="600"/>
              </a:spcAft>
              <a:buSzPct val="60000"/>
            </a:pPr>
            <a:r>
              <a:rPr lang="ru-RU" dirty="0" smtClean="0">
                <a:latin typeface="Calibri"/>
                <a:cs typeface="Calibri"/>
              </a:rPr>
              <a:t>заменяет </a:t>
            </a:r>
            <a:r>
              <a:rPr lang="en-US" dirty="0" smtClean="0">
                <a:latin typeface="Calibri"/>
                <a:cs typeface="Calibri"/>
              </a:rPr>
              <a:t>SMS</a:t>
            </a:r>
            <a:r>
              <a:rPr lang="ru-RU" dirty="0" smtClean="0">
                <a:latin typeface="Calibri"/>
                <a:cs typeface="Calibri"/>
              </a:rPr>
              <a:t>, </a:t>
            </a:r>
            <a:r>
              <a:rPr lang="en-US" dirty="0" smtClean="0">
                <a:latin typeface="Calibri"/>
                <a:cs typeface="Calibri"/>
              </a:rPr>
              <a:t>MMS </a:t>
            </a:r>
            <a:r>
              <a:rPr lang="ru-RU" dirty="0" smtClean="0">
                <a:latin typeface="Calibri"/>
                <a:cs typeface="Calibri"/>
              </a:rPr>
              <a:t>и </a:t>
            </a:r>
            <a:r>
              <a:rPr lang="en-US" dirty="0" err="1" smtClean="0">
                <a:latin typeface="Calibri"/>
                <a:cs typeface="Calibri"/>
              </a:rPr>
              <a:t>iMessage</a:t>
            </a:r>
            <a:endParaRPr lang="ru-RU" dirty="0" smtClean="0">
              <a:latin typeface="Calibri"/>
              <a:cs typeface="Calibri"/>
            </a:endParaRPr>
          </a:p>
          <a:p>
            <a:pPr>
              <a:spcAft>
                <a:spcPts val="600"/>
              </a:spcAft>
              <a:buSzPct val="60000"/>
            </a:pPr>
            <a:r>
              <a:rPr lang="ru-RU" dirty="0" smtClean="0">
                <a:latin typeface="Calibri"/>
                <a:cs typeface="Calibri"/>
              </a:rPr>
              <a:t>обеспечивает безопасный обмен информацией между всеми устройствами </a:t>
            </a:r>
          </a:p>
        </p:txBody>
      </p:sp>
      <p:pic>
        <p:nvPicPr>
          <p:cNvPr id="3" name="Изображение 2" descr="1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600200"/>
            <a:ext cx="186944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46473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0"/>
            <a:ext cx="350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9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0"/>
            <a:ext cx="350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0"/>
            <a:ext cx="350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9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0"/>
            <a:ext cx="350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4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0"/>
            <a:ext cx="350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8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0"/>
            <a:ext cx="350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1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0"/>
            <a:ext cx="350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Изображение 22" descr="839815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/>
          <a:stretch/>
        </p:blipFill>
        <p:spPr>
          <a:xfrm>
            <a:off x="4823773" y="1364"/>
            <a:ext cx="4329354" cy="6871691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51520" y="260648"/>
            <a:ext cx="5760640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400" dirty="0"/>
              <a:t>С чего начинается наше утро</a:t>
            </a:r>
            <a:r>
              <a:rPr lang="ru-RU" sz="3400" dirty="0" smtClean="0"/>
              <a:t>?</a:t>
            </a:r>
            <a:endParaRPr lang="en-US" sz="3400" dirty="0">
              <a:latin typeface="Verdana" pitchFamily="34" charset="0"/>
            </a:endParaRPr>
          </a:p>
        </p:txBody>
      </p:sp>
      <p:pic>
        <p:nvPicPr>
          <p:cNvPr id="6" name="Изображение 2" descr="01-tap-alarm-clock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1" y="1988190"/>
            <a:ext cx="1206720" cy="2355729"/>
          </a:xfrm>
          <a:prstGeom prst="rect">
            <a:avLst/>
          </a:prstGeom>
        </p:spPr>
      </p:pic>
      <p:pic>
        <p:nvPicPr>
          <p:cNvPr id="7" name="Изображение 1" descr="PN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25" y="1268760"/>
            <a:ext cx="4686319" cy="3661046"/>
          </a:xfrm>
          <a:prstGeom prst="rect">
            <a:avLst/>
          </a:prstGeom>
        </p:spPr>
      </p:pic>
      <p:pic>
        <p:nvPicPr>
          <p:cNvPr id="8" name="Изображение 3" descr="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56992"/>
            <a:ext cx="1206720" cy="2355729"/>
          </a:xfrm>
          <a:prstGeom prst="rect">
            <a:avLst/>
          </a:prstGeom>
        </p:spPr>
      </p:pic>
      <p:pic>
        <p:nvPicPr>
          <p:cNvPr id="9" name="Изображение 7" descr="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861048"/>
            <a:ext cx="1217574" cy="2376914"/>
          </a:xfrm>
          <a:prstGeom prst="rect">
            <a:avLst/>
          </a:prstGeom>
        </p:spPr>
      </p:pic>
      <p:pic>
        <p:nvPicPr>
          <p:cNvPr id="12" name="Изображение 8" descr="4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458806"/>
            <a:ext cx="1217574" cy="2376914"/>
          </a:xfrm>
          <a:prstGeom prst="rect">
            <a:avLst/>
          </a:prstGeom>
        </p:spPr>
      </p:pic>
      <p:pic>
        <p:nvPicPr>
          <p:cNvPr id="13" name="Изображение 9" descr="picture_7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221088"/>
            <a:ext cx="1217574" cy="2376914"/>
          </a:xfrm>
          <a:prstGeom prst="rect">
            <a:avLst/>
          </a:prstGeom>
        </p:spPr>
      </p:pic>
      <p:pic>
        <p:nvPicPr>
          <p:cNvPr id="14" name="Изображение 4" descr="2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3016"/>
            <a:ext cx="1217574" cy="237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36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0"/>
            <a:ext cx="350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2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0"/>
            <a:ext cx="350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1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0"/>
            <a:ext cx="350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5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0"/>
            <a:ext cx="350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8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0"/>
            <a:ext cx="350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5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0"/>
            <a:ext cx="350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4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0"/>
            <a:ext cx="350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1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PN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97"/>
          <a:stretch/>
        </p:blipFill>
        <p:spPr>
          <a:xfrm>
            <a:off x="2782630" y="0"/>
            <a:ext cx="3578741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0019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0"/>
            <a:ext cx="350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5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0"/>
            <a:ext cx="350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2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2414498"/>
            <a:ext cx="61926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«Социальный интранет» - это…</a:t>
            </a:r>
            <a:endParaRPr lang="ru-RU" sz="4400" dirty="0"/>
          </a:p>
        </p:txBody>
      </p:sp>
      <p:pic>
        <p:nvPicPr>
          <p:cNvPr id="7" name="Picture 2" descr="C:\Мои доки\vopros.png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30522"/>
            <a:ext cx="434624" cy="43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536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0"/>
            <a:ext cx="350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7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0"/>
            <a:ext cx="350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2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143000" y="2743200"/>
            <a:ext cx="754380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800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Desktop-</a:t>
            </a:r>
            <a:r>
              <a:rPr lang="ru-RU" sz="4800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приложение </a:t>
            </a:r>
            <a:endParaRPr lang="en-US" sz="4800" b="0" dirty="0" smtClean="0">
              <a:latin typeface="Calibri" pitchFamily="34" charset="0"/>
              <a:ea typeface="Verdana" pitchFamily="34" charset="0"/>
              <a:cs typeface="Calibri" pitchFamily="34" charset="0"/>
            </a:endParaRPr>
          </a:p>
          <a:p>
            <a:pPr algn="r"/>
            <a:r>
              <a:rPr lang="ru-RU" sz="4800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для </a:t>
            </a:r>
            <a:r>
              <a:rPr lang="en-US" sz="4800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Windows </a:t>
            </a:r>
            <a:endParaRPr lang="en-US" sz="4800" b="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48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screen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524"/>
            <a:ext cx="9144000" cy="508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4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screen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637"/>
            <a:ext cx="9144000" cy="510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8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Сколько это стоит?</a:t>
            </a:r>
            <a:endParaRPr lang="en-US" sz="3000" b="1" dirty="0" smtClean="0">
              <a:latin typeface="Verdana" pitchFamily="34" charset="0"/>
            </a:endParaRPr>
          </a:p>
        </p:txBody>
      </p:sp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898" y="1155980"/>
            <a:ext cx="6120680" cy="524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04" y="1225395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6865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08256" y="1162959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 «Битрикс24» всегда можно перейти на коробочный продукт «1С-Битрикс: Корпоративный портал».</a:t>
            </a:r>
            <a:r>
              <a:rPr lang="en-US" sz="2400" dirty="0" smtClean="0"/>
              <a:t> </a:t>
            </a:r>
            <a:endParaRPr lang="ru-RU" sz="2400" dirty="0" smtClean="0"/>
          </a:p>
        </p:txBody>
      </p:sp>
      <p:pic>
        <p:nvPicPr>
          <p:cNvPr id="7" name="Изображение 18" descr="Снимок экрана 2012-04-07 в 14.19.10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522" b="92174" l="2804" r="98131">
                        <a14:foregroundMark x1="15421" y1="74783" x2="15421" y2="74783"/>
                        <a14:foregroundMark x1="31308" y1="66087" x2="31308" y2="66087"/>
                        <a14:foregroundMark x1="34579" y1="48696" x2="34579" y2="48696"/>
                        <a14:foregroundMark x1="25234" y1="49565" x2="25234" y2="49565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0032" y="3140968"/>
            <a:ext cx="3081941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Изображение 19" descr="box-kp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92896"/>
            <a:ext cx="3240360" cy="3441811"/>
          </a:xfrm>
          <a:prstGeom prst="rect">
            <a:avLst/>
          </a:prstGeom>
        </p:spPr>
      </p:pic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28" y="1279355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Переход на «коробку</a:t>
            </a:r>
            <a:r>
              <a:rPr lang="ru-RU" sz="3200" b="1" dirty="0" smtClean="0"/>
              <a:t>»</a:t>
            </a:r>
            <a:endParaRPr lang="en-US" sz="3200" b="1" dirty="0">
              <a:latin typeface="Verdana" pitchFamily="34" charset="0"/>
            </a:endParaRPr>
          </a:p>
        </p:txBody>
      </p:sp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8173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23528" y="165954"/>
            <a:ext cx="6758528" cy="872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/>
              <a:t>Для чего социальный </a:t>
            </a:r>
            <a:r>
              <a:rPr lang="ru-RU" sz="2800" b="1" dirty="0" smtClean="0"/>
              <a:t>интранет</a:t>
            </a:r>
            <a:endParaRPr lang="ru-RU" sz="2800" b="1" dirty="0"/>
          </a:p>
          <a:p>
            <a:pPr algn="l"/>
            <a:r>
              <a:rPr lang="ru-RU" sz="2800" b="1" dirty="0" smtClean="0"/>
              <a:t>в </a:t>
            </a:r>
            <a:r>
              <a:rPr lang="ru-RU" sz="2800" b="1" dirty="0"/>
              <a:t>компании</a:t>
            </a:r>
            <a:r>
              <a:rPr lang="ru-RU" sz="2800" b="1" dirty="0" smtClean="0"/>
              <a:t>?</a:t>
            </a:r>
            <a:endParaRPr lang="en-US" sz="2800" b="1" dirty="0">
              <a:latin typeface="Verdana" pitchFamily="34" charset="0"/>
            </a:endParaRP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10437" y="1567239"/>
            <a:ext cx="5733771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800" dirty="0" smtClean="0"/>
              <a:t>Самоорганизующаяся рабочая среда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800" dirty="0" smtClean="0"/>
              <a:t>Социальные коммуникации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800" dirty="0" smtClean="0"/>
              <a:t>Обратная связь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800" dirty="0" smtClean="0"/>
              <a:t>Вовлечение в работу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800" dirty="0" smtClean="0"/>
              <a:t>Раскрывает таланты людей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800" dirty="0" smtClean="0"/>
              <a:t>Делает компанию прозрачной</a:t>
            </a:r>
          </a:p>
        </p:txBody>
      </p:sp>
      <p:pic>
        <p:nvPicPr>
          <p:cNvPr id="7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68" y="1720612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60948" y="3450042"/>
            <a:ext cx="3819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>Работайте и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общайтесь!</a:t>
            </a:r>
          </a:p>
          <a:p>
            <a:pPr algn="ctr"/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>С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>удовольствием!</a:t>
            </a:r>
          </a:p>
        </p:txBody>
      </p:sp>
      <p:pic>
        <p:nvPicPr>
          <p:cNvPr id="9" name="Изображение 10" descr="bitrix24-log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291" y="2368684"/>
            <a:ext cx="2808312" cy="110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36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Снимок экрана 2012-05-14 в 15.24.4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5" b="13409"/>
          <a:stretch/>
        </p:blipFill>
        <p:spPr>
          <a:xfrm>
            <a:off x="0" y="0"/>
            <a:ext cx="9156829" cy="41305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" y="414908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chemeClr val="tx2">
                    <a:lumMod val="75000"/>
                  </a:schemeClr>
                </a:solidFill>
              </a:rPr>
              <a:t>Начните прямо сейчас:    </a:t>
            </a:r>
            <a:r>
              <a:rPr lang="en-US" sz="4800" u="sng" dirty="0" smtClean="0">
                <a:solidFill>
                  <a:schemeClr val="tx2">
                    <a:lumMod val="75000"/>
                  </a:schemeClr>
                </a:solidFill>
              </a:rPr>
              <a:t>www.bitrix24</a:t>
            </a:r>
            <a:r>
              <a:rPr lang="en-US" sz="4800" u="sng" dirty="0">
                <a:solidFill>
                  <a:schemeClr val="tx2">
                    <a:lumMod val="75000"/>
                  </a:schemeClr>
                </a:solidFill>
              </a:rPr>
              <a:t>.ru</a:t>
            </a:r>
            <a:endParaRPr lang="ru-RU" sz="4800" u="sng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Изображение 5" descr="Снимок экрана 2012-05-14 в 16.36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733256"/>
            <a:ext cx="978554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36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Natalia\Downloads\956081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76" y="11875"/>
            <a:ext cx="4555587" cy="68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94246" y="1700808"/>
            <a:ext cx="583393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000" dirty="0">
                <a:latin typeface="+mn-lt"/>
              </a:rPr>
              <a:t/>
            </a:r>
            <a:br>
              <a:rPr lang="ru-RU" sz="4000" dirty="0">
                <a:latin typeface="+mn-lt"/>
              </a:rPr>
            </a:br>
            <a:r>
              <a:rPr lang="ru-RU" sz="4400" dirty="0">
                <a:latin typeface="+mn-lt"/>
              </a:rPr>
              <a:t>Спасибо за внимание!</a:t>
            </a:r>
            <a:r>
              <a:rPr lang="en-US" sz="4400" dirty="0">
                <a:latin typeface="+mn-lt"/>
              </a:rPr>
              <a:t>  </a:t>
            </a:r>
            <a:endParaRPr lang="ru-RU" sz="4400" dirty="0" smtClean="0">
              <a:latin typeface="+mn-lt"/>
            </a:endParaRPr>
          </a:p>
          <a:p>
            <a:pPr eaLnBrk="1" hangingPunct="1"/>
            <a:r>
              <a:rPr lang="ru-RU" sz="4400" dirty="0" smtClean="0">
                <a:latin typeface="+mn-lt"/>
              </a:rPr>
              <a:t>Вопросы</a:t>
            </a:r>
            <a:r>
              <a:rPr lang="ru-RU" sz="4400" dirty="0">
                <a:latin typeface="+mn-lt"/>
              </a:rPr>
              <a:t>?</a:t>
            </a:r>
            <a:endParaRPr lang="en-US" sz="4400" dirty="0">
              <a:latin typeface="+mn-lt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49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Социальный</a:t>
            </a:r>
            <a:r>
              <a:rPr lang="ru-RU" sz="3000" b="1" dirty="0" smtClean="0"/>
              <a:t>…</a:t>
            </a:r>
            <a:endParaRPr lang="en-US" sz="3000" b="1" dirty="0">
              <a:latin typeface="Verdana" pitchFamily="34" charset="0"/>
            </a:endParaRP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526326" y="3436545"/>
            <a:ext cx="5874305" cy="2944783"/>
          </a:xfrm>
          <a:prstGeom prst="wedgeRoundRectCallout">
            <a:avLst>
              <a:gd name="adj1" fmla="val 64213"/>
              <a:gd name="adj2" fmla="val -7813"/>
              <a:gd name="adj3" fmla="val 16667"/>
            </a:avLst>
          </a:prstGeom>
          <a:solidFill>
            <a:srgbClr val="D9D9D9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3635896" y="1412776"/>
            <a:ext cx="4151048" cy="1728192"/>
          </a:xfrm>
          <a:prstGeom prst="wedgeRoundRectCallout">
            <a:avLst>
              <a:gd name="adj1" fmla="val -64465"/>
              <a:gd name="adj2" fmla="val -29090"/>
              <a:gd name="adj3" fmla="val 16667"/>
            </a:avLst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995935" y="1492380"/>
            <a:ext cx="34015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/>
            <a:r>
              <a:rPr lang="ru-RU" sz="1600" b="1" dirty="0" smtClean="0"/>
              <a:t>Отрицательные ассоциации: </a:t>
            </a:r>
          </a:p>
          <a:p>
            <a:pPr marL="449263" indent="-263525">
              <a:buFont typeface="Arial"/>
              <a:buChar char="•"/>
            </a:pPr>
            <a:r>
              <a:rPr lang="en-US" sz="1600" dirty="0" smtClean="0"/>
              <a:t>Facebook, </a:t>
            </a:r>
            <a:r>
              <a:rPr lang="ru-RU" sz="1600" dirty="0" err="1" smtClean="0"/>
              <a:t>Вконтакте</a:t>
            </a:r>
            <a:r>
              <a:rPr lang="en-US" sz="1600" dirty="0" smtClean="0"/>
              <a:t>, </a:t>
            </a:r>
            <a:r>
              <a:rPr lang="ru-RU" sz="1600" dirty="0" smtClean="0"/>
              <a:t>Одноклассники</a:t>
            </a:r>
          </a:p>
          <a:p>
            <a:pPr marL="449263" indent="-263525">
              <a:buFont typeface="Arial"/>
              <a:buChar char="•"/>
            </a:pPr>
            <a:r>
              <a:rPr lang="ru-RU" sz="1600" dirty="0" smtClean="0"/>
              <a:t>«Друзья»</a:t>
            </a:r>
          </a:p>
          <a:p>
            <a:pPr marL="449263" indent="-263525">
              <a:buFont typeface="Arial"/>
              <a:buChar char="•"/>
            </a:pPr>
            <a:r>
              <a:rPr lang="ru-RU" sz="1600" dirty="0" smtClean="0"/>
              <a:t>Разговоры ни о чем</a:t>
            </a:r>
          </a:p>
          <a:p>
            <a:pPr marL="449263" indent="-263525">
              <a:buFont typeface="Arial"/>
              <a:buChar char="•"/>
            </a:pPr>
            <a:r>
              <a:rPr lang="ru-RU" sz="1600" dirty="0" smtClean="0"/>
              <a:t>Большой поток информации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43610" y="3508554"/>
            <a:ext cx="4307249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Положительные ассоциации: </a:t>
            </a:r>
          </a:p>
          <a:p>
            <a:pPr marL="444500" indent="-285750">
              <a:buFont typeface="Arial"/>
              <a:buChar char="•"/>
            </a:pPr>
            <a:r>
              <a:rPr lang="ru-RU" sz="1600" dirty="0"/>
              <a:t>Очень легко общаться </a:t>
            </a:r>
          </a:p>
          <a:p>
            <a:pPr marL="444500" indent="-285750">
              <a:buFont typeface="Arial"/>
              <a:buChar char="•"/>
            </a:pPr>
            <a:r>
              <a:rPr lang="ru-RU" sz="1600" dirty="0"/>
              <a:t>Везде лица, люди</a:t>
            </a:r>
          </a:p>
          <a:p>
            <a:pPr marL="444500" indent="-285750">
              <a:buFont typeface="Arial"/>
              <a:buChar char="•"/>
            </a:pPr>
            <a:r>
              <a:rPr lang="ru-RU" sz="1600" dirty="0" smtClean="0"/>
              <a:t>Мгновенная обратная </a:t>
            </a:r>
            <a:r>
              <a:rPr lang="ru-RU" sz="1600" dirty="0"/>
              <a:t>связь </a:t>
            </a:r>
            <a:endParaRPr lang="ru-RU" sz="1600" dirty="0" smtClean="0"/>
          </a:p>
          <a:p>
            <a:pPr marL="444500" indent="-285750">
              <a:buFont typeface="Arial"/>
              <a:buChar char="•"/>
            </a:pPr>
            <a:r>
              <a:rPr lang="ru-RU" sz="1600" dirty="0" smtClean="0"/>
              <a:t>Вовлечение людей в процессы</a:t>
            </a:r>
          </a:p>
          <a:p>
            <a:pPr marL="444500" indent="-285750">
              <a:buFont typeface="Arial"/>
              <a:buChar char="•"/>
            </a:pPr>
            <a:r>
              <a:rPr lang="ru-RU" sz="1600" dirty="0" smtClean="0"/>
              <a:t>Самоорганизация</a:t>
            </a:r>
            <a:endParaRPr lang="ru-RU" sz="1600" dirty="0"/>
          </a:p>
          <a:p>
            <a:pPr marL="444500" indent="-285750">
              <a:buFont typeface="Arial"/>
              <a:buChar char="•"/>
            </a:pPr>
            <a:r>
              <a:rPr lang="ru-RU" sz="1600" dirty="0"/>
              <a:t>Легко объединиться в группу для обсуждения чего-либо </a:t>
            </a:r>
          </a:p>
          <a:p>
            <a:pPr marL="444500" indent="-285750">
              <a:buFont typeface="Arial"/>
              <a:buChar char="•"/>
            </a:pPr>
            <a:r>
              <a:rPr lang="ru-RU" sz="1600" dirty="0"/>
              <a:t>Мобильность</a:t>
            </a:r>
          </a:p>
          <a:p>
            <a:pPr marL="444500" indent="-285750">
              <a:buFont typeface="Arial"/>
              <a:buChar char="•"/>
            </a:pPr>
            <a:r>
              <a:rPr lang="ru-RU" sz="1600" dirty="0"/>
              <a:t>Удобно искать</a:t>
            </a:r>
          </a:p>
          <a:p>
            <a:pPr marL="444500" indent="-285750">
              <a:buFont typeface="Arial"/>
              <a:buChar char="•"/>
            </a:pPr>
            <a:r>
              <a:rPr lang="ru-RU" sz="1600" dirty="0"/>
              <a:t>Не нужно учиться </a:t>
            </a:r>
          </a:p>
        </p:txBody>
      </p:sp>
      <p:pic>
        <p:nvPicPr>
          <p:cNvPr id="12" name="Изображение 21" descr="Снимок экрана 2012-02-28 в 15.09.5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7" y="3987619"/>
            <a:ext cx="1800200" cy="1735244"/>
          </a:xfrm>
          <a:prstGeom prst="rect">
            <a:avLst/>
          </a:prstGeom>
        </p:spPr>
      </p:pic>
      <p:pic>
        <p:nvPicPr>
          <p:cNvPr id="13" name="Изображение 22" descr="Снимок экрана 2012-02-28 в 15.10.1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847" y="1256109"/>
            <a:ext cx="1565392" cy="151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36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…</a:t>
            </a:r>
            <a:r>
              <a:rPr lang="ru-RU" sz="3000" b="1" dirty="0" err="1" smtClean="0"/>
              <a:t>интранет</a:t>
            </a:r>
            <a:endParaRPr lang="en-US" sz="3000" b="1" dirty="0">
              <a:latin typeface="Verdana" pitchFamily="34" charset="0"/>
            </a:endParaRPr>
          </a:p>
        </p:txBody>
      </p:sp>
      <p:pic>
        <p:nvPicPr>
          <p:cNvPr id="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608870" y="3717032"/>
            <a:ext cx="4685501" cy="2880320"/>
          </a:xfrm>
          <a:prstGeom prst="wedgeRoundRectCallout">
            <a:avLst>
              <a:gd name="adj1" fmla="val 64213"/>
              <a:gd name="adj2" fmla="val -7813"/>
              <a:gd name="adj3" fmla="val 16667"/>
            </a:avLst>
          </a:prstGeom>
          <a:solidFill>
            <a:srgbClr val="D9D9D9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3995937" y="1340768"/>
            <a:ext cx="4155465" cy="2160240"/>
          </a:xfrm>
          <a:prstGeom prst="wedgeRoundRectCallout">
            <a:avLst>
              <a:gd name="adj1" fmla="val -64465"/>
              <a:gd name="adj2" fmla="val -29090"/>
              <a:gd name="adj3" fmla="val 16667"/>
            </a:avLst>
          </a:prstGeom>
          <a:solidFill>
            <a:srgbClr val="D9D9D9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Изображение 22" descr="Снимок экрана 2012-02-28 в 15.09.5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8760"/>
            <a:ext cx="1660221" cy="1600317"/>
          </a:xfrm>
          <a:prstGeom prst="rect">
            <a:avLst/>
          </a:prstGeom>
        </p:spPr>
      </p:pic>
      <p:pic>
        <p:nvPicPr>
          <p:cNvPr id="17" name="Изображение 23" descr="Снимок экрана 2012-02-28 в 15.10.1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365104"/>
            <a:ext cx="1584176" cy="153334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27985" y="1340768"/>
            <a:ext cx="3779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/>
            <a:r>
              <a:rPr lang="ru-RU" sz="1600" b="1" dirty="0" smtClean="0"/>
              <a:t>Положительные ассоциации:</a:t>
            </a:r>
          </a:p>
          <a:p>
            <a:pPr marL="449263" indent="-263525">
              <a:buFont typeface="Arial"/>
              <a:buChar char="•"/>
            </a:pPr>
            <a:r>
              <a:rPr lang="ru-RU" sz="1600" dirty="0" smtClean="0"/>
              <a:t>Рабочие инструменты (все про работу)</a:t>
            </a:r>
          </a:p>
          <a:p>
            <a:pPr marL="449263" indent="-263525">
              <a:buFont typeface="Arial"/>
              <a:buChar char="•"/>
            </a:pPr>
            <a:r>
              <a:rPr lang="ru-RU" sz="1600" dirty="0" smtClean="0"/>
              <a:t>Задачи, проекты</a:t>
            </a:r>
            <a:endParaRPr lang="ru-RU" sz="1600" dirty="0"/>
          </a:p>
          <a:p>
            <a:pPr marL="449263" indent="-263525">
              <a:buFont typeface="Arial"/>
              <a:buChar char="•"/>
            </a:pPr>
            <a:r>
              <a:rPr lang="ru-RU" sz="1600" dirty="0" smtClean="0"/>
              <a:t>Общие календари</a:t>
            </a:r>
          </a:p>
          <a:p>
            <a:pPr marL="449263" indent="-263525">
              <a:buFont typeface="Arial"/>
              <a:buChar char="•"/>
            </a:pPr>
            <a:r>
              <a:rPr lang="ru-RU" sz="1600" dirty="0" smtClean="0"/>
              <a:t>Файлы</a:t>
            </a:r>
          </a:p>
          <a:p>
            <a:pPr marL="449263" indent="-263525">
              <a:buFont typeface="Arial"/>
              <a:buChar char="•"/>
            </a:pPr>
            <a:r>
              <a:rPr lang="en-US" sz="1600" dirty="0" smtClean="0"/>
              <a:t>CRM</a:t>
            </a:r>
          </a:p>
          <a:p>
            <a:pPr marL="449263" indent="-263525">
              <a:buFont typeface="Arial"/>
              <a:buChar char="•"/>
            </a:pPr>
            <a:r>
              <a:rPr lang="ru-RU" sz="1600" dirty="0" smtClean="0"/>
              <a:t>Права доступа 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126149" y="3824320"/>
            <a:ext cx="4213180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indent="-449263"/>
            <a:r>
              <a:rPr lang="ru-RU" sz="1600" b="1" dirty="0"/>
              <a:t>Отрицательные ассоциации: </a:t>
            </a:r>
          </a:p>
          <a:p>
            <a:pPr marL="449263" indent="-263525">
              <a:buFont typeface="Arial"/>
              <a:buChar char="•"/>
            </a:pPr>
            <a:r>
              <a:rPr lang="ru-RU" sz="1600" dirty="0"/>
              <a:t>Жутко </a:t>
            </a:r>
            <a:r>
              <a:rPr lang="ru-RU" sz="1600" dirty="0" smtClean="0"/>
              <a:t>неудобно </a:t>
            </a:r>
            <a:endParaRPr lang="ru-RU" sz="1600" dirty="0"/>
          </a:p>
          <a:p>
            <a:pPr marL="449263" indent="-263525">
              <a:buFont typeface="Arial"/>
              <a:buChar char="•"/>
            </a:pPr>
            <a:r>
              <a:rPr lang="ru-RU" sz="1600" dirty="0"/>
              <a:t>Необходимо учиться пользоваться </a:t>
            </a:r>
          </a:p>
          <a:p>
            <a:pPr marL="449263" indent="-263525">
              <a:buFont typeface="Arial"/>
              <a:buChar char="•"/>
            </a:pPr>
            <a:r>
              <a:rPr lang="ru-RU" sz="1600" dirty="0"/>
              <a:t>Часто ошибаемся </a:t>
            </a:r>
          </a:p>
          <a:p>
            <a:pPr marL="449263" indent="-263525">
              <a:buFont typeface="Arial"/>
              <a:buChar char="•"/>
            </a:pPr>
            <a:r>
              <a:rPr lang="ru-RU" sz="1600" dirty="0"/>
              <a:t>Горы почты</a:t>
            </a:r>
          </a:p>
          <a:p>
            <a:pPr marL="449263" indent="-263525">
              <a:buFont typeface="Arial"/>
              <a:buChar char="•"/>
            </a:pPr>
            <a:r>
              <a:rPr lang="ru-RU" sz="1600" dirty="0"/>
              <a:t>Ужасный поиск, ничего нельзя найти </a:t>
            </a:r>
          </a:p>
          <a:p>
            <a:pPr marL="449263" indent="-263525">
              <a:buFont typeface="Arial"/>
              <a:buChar char="•"/>
            </a:pPr>
            <a:r>
              <a:rPr lang="ru-RU" sz="1600" dirty="0"/>
              <a:t>Нет единого места, где </a:t>
            </a:r>
            <a:r>
              <a:rPr lang="ru-RU" sz="1600" dirty="0" smtClean="0"/>
              <a:t>видны все </a:t>
            </a:r>
            <a:r>
              <a:rPr lang="ru-RU" sz="1600" dirty="0"/>
              <a:t>изменения</a:t>
            </a:r>
          </a:p>
          <a:p>
            <a:pPr marL="449263" indent="-263525">
              <a:buFont typeface="Arial"/>
              <a:buChar char="•"/>
            </a:pPr>
            <a:r>
              <a:rPr lang="ru-RU" sz="1600" dirty="0"/>
              <a:t>Нет лиц, людей </a:t>
            </a:r>
          </a:p>
          <a:p>
            <a:pPr marL="449263" indent="-263525">
              <a:buFont typeface="Arial"/>
              <a:buChar char="•"/>
            </a:pPr>
            <a:r>
              <a:rPr lang="ru-RU" sz="1600" dirty="0"/>
              <a:t>Нет обратной связи </a:t>
            </a:r>
          </a:p>
          <a:p>
            <a:pPr marL="449263" indent="-263525">
              <a:buFont typeface="Arial"/>
              <a:buChar char="•"/>
            </a:pPr>
            <a:r>
              <a:rPr lang="ru-RU" sz="1600" dirty="0"/>
              <a:t>Все очень долго </a:t>
            </a:r>
          </a:p>
        </p:txBody>
      </p:sp>
    </p:spTree>
    <p:extLst>
      <p:ext uri="{BB962C8B-B14F-4D97-AF65-F5344CB8AC3E}">
        <p14:creationId xmlns:p14="http://schemas.microsoft.com/office/powerpoint/2010/main" val="169836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Социальный </a:t>
            </a:r>
            <a:r>
              <a:rPr lang="ru-RU" sz="3000" b="1" dirty="0" err="1" smtClean="0"/>
              <a:t>интранет</a:t>
            </a:r>
            <a:endParaRPr lang="en-US" sz="3000" b="1" dirty="0">
              <a:latin typeface="Verdana" pitchFamily="34" charset="0"/>
            </a:endParaRPr>
          </a:p>
        </p:txBody>
      </p:sp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Изображение 13" descr="Снимок экрана 2012-02-28 в 15.09.5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33247"/>
            <a:ext cx="1296144" cy="1197319"/>
          </a:xfrm>
          <a:prstGeom prst="rect">
            <a:avLst/>
          </a:prstGeom>
        </p:spPr>
      </p:pic>
      <p:pic>
        <p:nvPicPr>
          <p:cNvPr id="15" name="Изображение 14" descr="Снимок экрана 2012-02-28 в 15.09.5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210" y="4257672"/>
            <a:ext cx="1224136" cy="1197319"/>
          </a:xfrm>
          <a:prstGeom prst="rect">
            <a:avLst/>
          </a:prstGeom>
        </p:spPr>
      </p:pic>
      <p:sp>
        <p:nvSpPr>
          <p:cNvPr id="16" name="Скругленная прямоугольная выноска 15"/>
          <p:cNvSpPr/>
          <p:nvPr/>
        </p:nvSpPr>
        <p:spPr>
          <a:xfrm>
            <a:off x="4739090" y="3825622"/>
            <a:ext cx="3973668" cy="2627714"/>
          </a:xfrm>
          <a:prstGeom prst="wedgeRoundRectCallout">
            <a:avLst>
              <a:gd name="adj1" fmla="val 59277"/>
              <a:gd name="adj2" fmla="val -34334"/>
              <a:gd name="adj3" fmla="val 16667"/>
            </a:avLst>
          </a:prstGeom>
          <a:solidFill>
            <a:srgbClr val="D9D9D9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>
            <a:off x="4721324" y="1387606"/>
            <a:ext cx="3973668" cy="1800200"/>
          </a:xfrm>
          <a:prstGeom prst="wedgeRoundRectCallout">
            <a:avLst>
              <a:gd name="adj1" fmla="val 59277"/>
              <a:gd name="adj2" fmla="val -34334"/>
              <a:gd name="adj3" fmla="val 16667"/>
            </a:avLst>
          </a:prstGeom>
          <a:solidFill>
            <a:srgbClr val="D9D9D9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ая прямоугольная выноска 25"/>
          <p:cNvSpPr/>
          <p:nvPr/>
        </p:nvSpPr>
        <p:spPr>
          <a:xfrm>
            <a:off x="179512" y="1412776"/>
            <a:ext cx="3973668" cy="1800200"/>
          </a:xfrm>
          <a:prstGeom prst="wedgeRoundRectCallout">
            <a:avLst>
              <a:gd name="adj1" fmla="val 59277"/>
              <a:gd name="adj2" fmla="val -34334"/>
              <a:gd name="adj3" fmla="val 16667"/>
            </a:avLst>
          </a:prstGeom>
          <a:solidFill>
            <a:srgbClr val="D9D9D9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199702" y="3869706"/>
            <a:ext cx="3973668" cy="2627714"/>
          </a:xfrm>
          <a:prstGeom prst="wedgeRoundRectCallout">
            <a:avLst>
              <a:gd name="adj1" fmla="val 59277"/>
              <a:gd name="adj2" fmla="val -34334"/>
              <a:gd name="adj3" fmla="val 16667"/>
            </a:avLst>
          </a:prstGeom>
          <a:solidFill>
            <a:srgbClr val="D9D9D9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390368" y="1574796"/>
            <a:ext cx="3600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/>
            <a:r>
              <a:rPr lang="ru-RU" sz="1400" b="1" strike="sngStrike" dirty="0" smtClean="0"/>
              <a:t>Отрицательные ассоциации: </a:t>
            </a:r>
          </a:p>
          <a:p>
            <a:pPr marL="449263" indent="-263525">
              <a:buFont typeface="Arial"/>
              <a:buChar char="•"/>
            </a:pPr>
            <a:r>
              <a:rPr lang="en-US" sz="1400" strike="sngStrike" dirty="0" smtClean="0"/>
              <a:t>Facebook, </a:t>
            </a:r>
            <a:r>
              <a:rPr lang="ru-RU" sz="1400" strike="sngStrike" dirty="0" err="1" smtClean="0"/>
              <a:t>Вконтакте</a:t>
            </a:r>
            <a:r>
              <a:rPr lang="en-US" sz="1400" strike="sngStrike" dirty="0" smtClean="0"/>
              <a:t>, </a:t>
            </a:r>
            <a:r>
              <a:rPr lang="ru-RU" sz="1400" strike="sngStrike" dirty="0" smtClean="0"/>
              <a:t>Одноклассники</a:t>
            </a:r>
          </a:p>
          <a:p>
            <a:pPr marL="449263" indent="-263525">
              <a:buFont typeface="Arial"/>
              <a:buChar char="•"/>
            </a:pPr>
            <a:r>
              <a:rPr lang="ru-RU" sz="1400" strike="sngStrike" dirty="0" smtClean="0"/>
              <a:t>«Друзья»</a:t>
            </a:r>
          </a:p>
          <a:p>
            <a:pPr marL="449263" indent="-263525">
              <a:buFont typeface="Arial"/>
              <a:buChar char="•"/>
            </a:pPr>
            <a:r>
              <a:rPr lang="ru-RU" sz="1400" strike="sngStrike" dirty="0" smtClean="0"/>
              <a:t>Разговоры ни о чем (о сексе)</a:t>
            </a:r>
          </a:p>
          <a:p>
            <a:pPr marL="449263" indent="-263525">
              <a:buFont typeface="Arial"/>
              <a:buChar char="•"/>
            </a:pPr>
            <a:r>
              <a:rPr lang="ru-RU" sz="1400" strike="sngStrike" dirty="0" smtClean="0"/>
              <a:t>Большой поток информации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87734" y="4041646"/>
            <a:ext cx="367240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Положительные ассоциации: </a:t>
            </a:r>
          </a:p>
          <a:p>
            <a:pPr marL="444500" indent="-285750">
              <a:buFont typeface="Arial"/>
              <a:buChar char="•"/>
            </a:pPr>
            <a:r>
              <a:rPr lang="ru-RU" sz="1400" dirty="0"/>
              <a:t>Очень легко общаться </a:t>
            </a:r>
          </a:p>
          <a:p>
            <a:pPr marL="444500" indent="-285750">
              <a:buFont typeface="Arial"/>
              <a:buChar char="•"/>
            </a:pPr>
            <a:r>
              <a:rPr lang="ru-RU" sz="1400" dirty="0"/>
              <a:t>Везде лица, люди</a:t>
            </a:r>
          </a:p>
          <a:p>
            <a:pPr marL="444500" indent="-285750">
              <a:buFont typeface="Arial"/>
              <a:buChar char="•"/>
            </a:pPr>
            <a:r>
              <a:rPr lang="ru-RU" sz="1400" dirty="0"/>
              <a:t>Мгновенная обратная связь </a:t>
            </a:r>
          </a:p>
          <a:p>
            <a:pPr marL="444500" indent="-285750">
              <a:buFont typeface="Arial"/>
              <a:buChar char="•"/>
            </a:pPr>
            <a:r>
              <a:rPr lang="ru-RU" sz="1400" dirty="0"/>
              <a:t>Вовлечение людей в процессы</a:t>
            </a:r>
          </a:p>
          <a:p>
            <a:pPr marL="444500" indent="-285750">
              <a:buFont typeface="Arial"/>
              <a:buChar char="•"/>
            </a:pPr>
            <a:r>
              <a:rPr lang="ru-RU" sz="1400" dirty="0"/>
              <a:t>Самоорганизация</a:t>
            </a:r>
          </a:p>
          <a:p>
            <a:pPr marL="444500" indent="-285750">
              <a:buFont typeface="Arial"/>
              <a:buChar char="•"/>
            </a:pPr>
            <a:r>
              <a:rPr lang="ru-RU" sz="1400" dirty="0"/>
              <a:t>Легко объединиться в группу для обсуждения чего-либо </a:t>
            </a:r>
          </a:p>
          <a:p>
            <a:pPr marL="444500" indent="-285750">
              <a:buFont typeface="Arial"/>
              <a:buChar char="•"/>
            </a:pPr>
            <a:r>
              <a:rPr lang="ru-RU" sz="1400" dirty="0"/>
              <a:t>Мобильность</a:t>
            </a:r>
          </a:p>
          <a:p>
            <a:pPr marL="444500" indent="-285750">
              <a:buFont typeface="Arial"/>
              <a:buChar char="•"/>
            </a:pPr>
            <a:r>
              <a:rPr lang="ru-RU" sz="1400" dirty="0"/>
              <a:t>Удобно искать</a:t>
            </a:r>
          </a:p>
          <a:p>
            <a:pPr marL="444500" indent="-285750">
              <a:buFont typeface="Arial"/>
              <a:buChar char="•"/>
            </a:pPr>
            <a:r>
              <a:rPr lang="ru-RU" sz="1400" dirty="0"/>
              <a:t>Не нужно учиться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63064" y="1495896"/>
            <a:ext cx="40250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/>
            <a:r>
              <a:rPr lang="ru-RU" sz="1400" b="1" dirty="0" smtClean="0"/>
              <a:t>Положительные ассоциации:</a:t>
            </a:r>
          </a:p>
          <a:p>
            <a:pPr marL="449263" indent="-263525">
              <a:buFont typeface="Arial"/>
              <a:buChar char="•"/>
            </a:pPr>
            <a:r>
              <a:rPr lang="ru-RU" sz="1400" dirty="0" smtClean="0"/>
              <a:t>Рабочие инструменты </a:t>
            </a:r>
            <a:r>
              <a:rPr lang="ru-RU" sz="1200" dirty="0" smtClean="0"/>
              <a:t>(все про работу)</a:t>
            </a:r>
            <a:endParaRPr lang="ru-RU" sz="1400" dirty="0" smtClean="0"/>
          </a:p>
          <a:p>
            <a:pPr marL="449263" indent="-263525">
              <a:buFont typeface="Arial"/>
              <a:buChar char="•"/>
            </a:pPr>
            <a:r>
              <a:rPr lang="ru-RU" sz="1400" dirty="0" smtClean="0"/>
              <a:t>Задачи, проекты</a:t>
            </a:r>
            <a:endParaRPr lang="ru-RU" sz="1400" dirty="0"/>
          </a:p>
          <a:p>
            <a:pPr marL="449263" indent="-263525">
              <a:buFont typeface="Arial"/>
              <a:buChar char="•"/>
            </a:pPr>
            <a:r>
              <a:rPr lang="ru-RU" sz="1400" dirty="0" smtClean="0"/>
              <a:t>Календари</a:t>
            </a:r>
          </a:p>
          <a:p>
            <a:pPr marL="449263" indent="-263525">
              <a:buFont typeface="Arial"/>
              <a:buChar char="•"/>
            </a:pPr>
            <a:r>
              <a:rPr lang="ru-RU" sz="1400" dirty="0" smtClean="0"/>
              <a:t>Файлы</a:t>
            </a:r>
          </a:p>
          <a:p>
            <a:pPr marL="449263" indent="-263525">
              <a:buFont typeface="Arial"/>
              <a:buChar char="•"/>
            </a:pPr>
            <a:r>
              <a:rPr lang="en-US" sz="1400" dirty="0" smtClean="0"/>
              <a:t>CRM</a:t>
            </a:r>
          </a:p>
          <a:p>
            <a:pPr marL="449263" indent="-263525">
              <a:buFont typeface="Arial"/>
              <a:buChar char="•"/>
            </a:pPr>
            <a:r>
              <a:rPr lang="ru-RU" sz="1400" dirty="0" smtClean="0"/>
              <a:t>Права доступа </a:t>
            </a:r>
            <a:endParaRPr lang="ru-RU" sz="14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4856230" y="3983729"/>
            <a:ext cx="381642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indent="-449263"/>
            <a:r>
              <a:rPr lang="ru-RU" sz="1400" b="1" strike="sngStrike" dirty="0"/>
              <a:t>Отрицательные ассоциации: </a:t>
            </a:r>
          </a:p>
          <a:p>
            <a:pPr marL="449263" indent="-263525">
              <a:buFont typeface="Arial"/>
              <a:buChar char="•"/>
            </a:pPr>
            <a:r>
              <a:rPr lang="ru-RU" sz="1400" strike="sngStrike" dirty="0"/>
              <a:t>Жутко не удобно </a:t>
            </a:r>
          </a:p>
          <a:p>
            <a:pPr marL="449263" indent="-263525">
              <a:buFont typeface="Arial"/>
              <a:buChar char="•"/>
            </a:pPr>
            <a:r>
              <a:rPr lang="ru-RU" sz="1400" strike="sngStrike" dirty="0"/>
              <a:t>Необходимо учиться пользоваться </a:t>
            </a:r>
          </a:p>
          <a:p>
            <a:pPr marL="449263" indent="-263525">
              <a:buFont typeface="Arial"/>
              <a:buChar char="•"/>
            </a:pPr>
            <a:r>
              <a:rPr lang="ru-RU" sz="1400" strike="sngStrike" dirty="0"/>
              <a:t>Часто ошибаемся </a:t>
            </a:r>
          </a:p>
          <a:p>
            <a:pPr marL="449263" indent="-263525">
              <a:buFont typeface="Arial"/>
              <a:buChar char="•"/>
            </a:pPr>
            <a:r>
              <a:rPr lang="ru-RU" sz="1400" strike="sngStrike" dirty="0"/>
              <a:t>Горы почты</a:t>
            </a:r>
          </a:p>
          <a:p>
            <a:pPr marL="449263" indent="-263525">
              <a:buFont typeface="Arial"/>
              <a:buChar char="•"/>
            </a:pPr>
            <a:r>
              <a:rPr lang="ru-RU" sz="1400" strike="sngStrike" dirty="0"/>
              <a:t>Ужасный поиск, ничего </a:t>
            </a:r>
            <a:r>
              <a:rPr lang="ru-RU" sz="1400" strike="sngStrike" dirty="0" smtClean="0"/>
              <a:t>не </a:t>
            </a:r>
            <a:r>
              <a:rPr lang="ru-RU" sz="1400" strike="sngStrike" dirty="0"/>
              <a:t>найти </a:t>
            </a:r>
          </a:p>
          <a:p>
            <a:pPr marL="449263" indent="-263525">
              <a:buFont typeface="Arial"/>
              <a:buChar char="•"/>
            </a:pPr>
            <a:r>
              <a:rPr lang="ru-RU" sz="1400" strike="sngStrike" dirty="0"/>
              <a:t>Нет единого места, где собираются все изменения</a:t>
            </a:r>
          </a:p>
          <a:p>
            <a:pPr marL="449263" indent="-263525">
              <a:buFont typeface="Arial"/>
              <a:buChar char="•"/>
            </a:pPr>
            <a:r>
              <a:rPr lang="ru-RU" sz="1400" strike="sngStrike" dirty="0"/>
              <a:t>Нет лиц, людей </a:t>
            </a:r>
          </a:p>
          <a:p>
            <a:pPr marL="449263" indent="-263525">
              <a:buFont typeface="Arial"/>
              <a:buChar char="•"/>
            </a:pPr>
            <a:r>
              <a:rPr lang="ru-RU" sz="1400" strike="sngStrike" dirty="0"/>
              <a:t>Нет обратной связи </a:t>
            </a:r>
          </a:p>
          <a:p>
            <a:pPr marL="449263" indent="-263525">
              <a:buFont typeface="Arial"/>
              <a:buChar char="•"/>
            </a:pPr>
            <a:r>
              <a:rPr lang="ru-RU" sz="1400" strike="sngStrike" dirty="0"/>
              <a:t>Все очень долго </a:t>
            </a:r>
          </a:p>
        </p:txBody>
      </p:sp>
    </p:spTree>
    <p:extLst>
      <p:ext uri="{BB962C8B-B14F-4D97-AF65-F5344CB8AC3E}">
        <p14:creationId xmlns:p14="http://schemas.microsoft.com/office/powerpoint/2010/main" val="1208536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 animBg="1"/>
      <p:bldP spid="28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12" descr="bitrix24-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80928"/>
            <a:ext cx="7305463" cy="2874280"/>
          </a:xfrm>
          <a:prstGeom prst="rect">
            <a:avLst/>
          </a:prstGeom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Социальный </a:t>
            </a:r>
            <a:r>
              <a:rPr lang="ru-RU" sz="3000" b="1" dirty="0" err="1"/>
              <a:t>интранет</a:t>
            </a:r>
            <a:r>
              <a:rPr lang="ru-RU" sz="3000" b="1" dirty="0"/>
              <a:t> в </a:t>
            </a:r>
            <a:r>
              <a:rPr lang="ru-RU" sz="3000" b="1" dirty="0" smtClean="0"/>
              <a:t>облаке</a:t>
            </a:r>
            <a:endParaRPr lang="en-US" sz="3000" b="1" dirty="0">
              <a:latin typeface="Verdana" pitchFamily="34" charset="0"/>
            </a:endParaRP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7584" y="1844824"/>
            <a:ext cx="77604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Мы представляем новую </a:t>
            </a:r>
            <a:r>
              <a:rPr lang="ru-RU" sz="2800" dirty="0" smtClean="0"/>
              <a:t>концепцию</a:t>
            </a:r>
            <a:r>
              <a:rPr lang="en-US" sz="2800" dirty="0"/>
              <a:t> </a:t>
            </a:r>
            <a:r>
              <a:rPr lang="ru-RU" sz="2800" dirty="0" smtClean="0"/>
              <a:t>-  </a:t>
            </a:r>
            <a:r>
              <a:rPr lang="ru-RU" sz="2800" dirty="0"/>
              <a:t>социальный интранет в </a:t>
            </a:r>
            <a:r>
              <a:rPr lang="ru-RU" sz="2800" dirty="0" smtClean="0"/>
              <a:t>облаке </a:t>
            </a:r>
            <a:endParaRPr lang="ru-RU" sz="2800" dirty="0"/>
          </a:p>
        </p:txBody>
      </p:sp>
      <p:pic>
        <p:nvPicPr>
          <p:cNvPr id="8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32" y="2023150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536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Изображение 1" descr="listovka_bitrix24_A5_front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5" r="949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5292080" y="3284984"/>
              <a:ext cx="151216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в</a:t>
              </a:r>
              <a:r>
                <a:rPr lang="ru-RU" dirty="0" smtClean="0">
                  <a:solidFill>
                    <a:schemeClr val="tx1"/>
                  </a:solidFill>
                </a:rPr>
                <a:t>аш </a:t>
              </a:r>
              <a:r>
                <a:rPr lang="en-US" dirty="0" smtClean="0">
                  <a:solidFill>
                    <a:schemeClr val="tx1"/>
                  </a:solidFill>
                </a:rPr>
                <a:t>e-mail</a:t>
              </a:r>
              <a:endParaRPr lang="ru-RU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8536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687</Words>
  <Application>Microsoft Office PowerPoint</Application>
  <PresentationFormat>Экран (4:3)</PresentationFormat>
  <Paragraphs>189</Paragraphs>
  <Slides>49</Slides>
  <Notes>46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Воловенко</dc:creator>
  <cp:lastModifiedBy>Denis Donchenko</cp:lastModifiedBy>
  <cp:revision>52</cp:revision>
  <dcterms:created xsi:type="dcterms:W3CDTF">2012-04-16T14:45:46Z</dcterms:created>
  <dcterms:modified xsi:type="dcterms:W3CDTF">2012-09-26T03:29:59Z</dcterms:modified>
</cp:coreProperties>
</file>